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16"/>
  </p:notesMasterIdLst>
  <p:sldIdLst>
    <p:sldId id="256" r:id="rId2"/>
    <p:sldId id="260" r:id="rId3"/>
    <p:sldId id="261" r:id="rId4"/>
    <p:sldId id="315" r:id="rId5"/>
    <p:sldId id="306" r:id="rId6"/>
    <p:sldId id="276" r:id="rId7"/>
    <p:sldId id="308" r:id="rId8"/>
    <p:sldId id="309" r:id="rId9"/>
    <p:sldId id="310" r:id="rId10"/>
    <p:sldId id="311" r:id="rId11"/>
    <p:sldId id="312" r:id="rId12"/>
    <p:sldId id="313" r:id="rId13"/>
    <p:sldId id="314" r:id="rId14"/>
    <p:sldId id="25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1220EA-7C3A-42CE-BEBB-87C27CFA3458}">
  <a:tblStyle styleId="{BC1220EA-7C3A-42CE-BEBB-87C27CFA34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9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006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168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479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081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968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31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47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6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7f9262ee2f_0_26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7f9262ee2f_0_26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4402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7" r:id="rId4"/>
    <p:sldLayoutId id="2147483658" r:id="rId5"/>
    <p:sldLayoutId id="2147483661" r:id="rId6"/>
    <p:sldLayoutId id="2147483662"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1793554" y="1299552"/>
            <a:ext cx="5556891" cy="1303882"/>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Ensemble Methods in Machine Learning</a:t>
            </a:r>
            <a:endParaRPr sz="3200"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Autor: Pedro Javier Loor Delgado</a:t>
            </a:r>
            <a:endParaRPr dirty="0"/>
          </a:p>
        </p:txBody>
      </p:sp>
      <p:sp>
        <p:nvSpPr>
          <p:cNvPr id="164" name="Google Shape;164;p38"/>
          <p:cNvSpPr txBox="1">
            <a:spLocks noGrp="1"/>
          </p:cNvSpPr>
          <p:nvPr>
            <p:ph type="ctrTitle"/>
          </p:nvPr>
        </p:nvSpPr>
        <p:spPr>
          <a:xfrm>
            <a:off x="1793554" y="2603434"/>
            <a:ext cx="5556891" cy="763709"/>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MX" sz="2000" b="0" dirty="0">
                <a:latin typeface="Montserrat ExtraLight"/>
                <a:ea typeface="Montserrat ExtraLight"/>
                <a:cs typeface="Montserrat ExtraLight"/>
                <a:sym typeface="Montserrat ExtraLight"/>
              </a:rPr>
              <a:t>Métodos de Conjunto en Aprendizaje Automático</a:t>
            </a: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63806"/>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Manipulación de los Objetivos de Salida</a:t>
            </a:r>
          </a:p>
        </p:txBody>
      </p:sp>
      <p:sp>
        <p:nvSpPr>
          <p:cNvPr id="1987" name="Google Shape;1987;p56"/>
          <p:cNvSpPr txBox="1">
            <a:spLocks noGrp="1"/>
          </p:cNvSpPr>
          <p:nvPr>
            <p:ph type="body" idx="1"/>
          </p:nvPr>
        </p:nvSpPr>
        <p:spPr>
          <a:xfrm>
            <a:off x="1657616" y="2025997"/>
            <a:ext cx="2763000" cy="109150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Cambiar o ajustar lo que se espera o se quiere lograr como resultado de un proceso o una decisión. </a:t>
            </a:r>
            <a:endParaRPr lang="en-US" sz="1400" dirty="0">
              <a:solidFill>
                <a:schemeClr val="bg1"/>
              </a:solidFill>
            </a:endParaRPr>
          </a:p>
        </p:txBody>
      </p:sp>
      <p:cxnSp>
        <p:nvCxnSpPr>
          <p:cNvPr id="1988" name="Google Shape;1988;p56"/>
          <p:cNvCxnSpPr/>
          <p:nvPr/>
        </p:nvCxnSpPr>
        <p:spPr>
          <a:xfrm>
            <a:off x="3190500" y="12744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2" descr="La Libertad: Magaly Solier recibirá reconocimiento en el 9no Festival de  Cine de Trujillo - Noticias - Ministerio de Cultura - Plataforma del Estado  Peruano">
            <a:extLst>
              <a:ext uri="{FF2B5EF4-FFF2-40B4-BE49-F238E27FC236}">
                <a16:creationId xmlns:a16="http://schemas.microsoft.com/office/drawing/2014/main" id="{D8484293-451C-72E9-08A8-B76071A3F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313" y="1830786"/>
            <a:ext cx="3917085" cy="220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02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63806"/>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Inyección de Aleatoriedad</a:t>
            </a:r>
          </a:p>
        </p:txBody>
      </p:sp>
      <p:sp>
        <p:nvSpPr>
          <p:cNvPr id="1987" name="Google Shape;1987;p56"/>
          <p:cNvSpPr txBox="1">
            <a:spLocks noGrp="1"/>
          </p:cNvSpPr>
          <p:nvPr>
            <p:ph type="body" idx="1"/>
          </p:nvPr>
        </p:nvSpPr>
        <p:spPr>
          <a:xfrm>
            <a:off x="4818259" y="1847222"/>
            <a:ext cx="2556291" cy="1449055"/>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Agregar aleatoriedad a menudo se hace para introducir variabilidad en una situación y hacer que las cosas sean menos predecibles.</a:t>
            </a:r>
            <a:endParaRPr lang="en-US" sz="1400" dirty="0">
              <a:solidFill>
                <a:schemeClr val="bg1"/>
              </a:solidFill>
            </a:endParaRPr>
          </a:p>
        </p:txBody>
      </p:sp>
      <p:cxnSp>
        <p:nvCxnSpPr>
          <p:cNvPr id="1988" name="Google Shape;1988;p56"/>
          <p:cNvCxnSpPr/>
          <p:nvPr/>
        </p:nvCxnSpPr>
        <p:spPr>
          <a:xfrm>
            <a:off x="3190500" y="12744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2" descr="Qué es un chatbot? Definición">
            <a:extLst>
              <a:ext uri="{FF2B5EF4-FFF2-40B4-BE49-F238E27FC236}">
                <a16:creationId xmlns:a16="http://schemas.microsoft.com/office/drawing/2014/main" id="{5AC37628-1E5E-4F80-0E33-3820FE778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27" y="1698905"/>
            <a:ext cx="3749016" cy="237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41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58"/>
          <p:cNvSpPr txBox="1">
            <a:spLocks noGrp="1"/>
          </p:cNvSpPr>
          <p:nvPr>
            <p:ph type="title" idx="2"/>
          </p:nvPr>
        </p:nvSpPr>
        <p:spPr>
          <a:xfrm>
            <a:off x="3337269" y="1184879"/>
            <a:ext cx="2469461" cy="129693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sz="1400" dirty="0">
                <a:solidFill>
                  <a:schemeClr val="bg1"/>
                </a:solidFill>
                <a:latin typeface="Montserrat"/>
                <a:sym typeface="Montserrat"/>
              </a:rPr>
              <a:t>Evaluar cómo cada método se desempeña en términos de precisión y eficacia en la tarea que estás abordando.</a:t>
            </a:r>
          </a:p>
        </p:txBody>
      </p:sp>
      <p:sp>
        <p:nvSpPr>
          <p:cNvPr id="38" name="Google Shape;206;p43">
            <a:extLst>
              <a:ext uri="{FF2B5EF4-FFF2-40B4-BE49-F238E27FC236}">
                <a16:creationId xmlns:a16="http://schemas.microsoft.com/office/drawing/2014/main" id="{39D0FD0E-EF05-4D5D-9A89-CDDD1101D781}"/>
              </a:ext>
            </a:extLst>
          </p:cNvPr>
          <p:cNvSpPr txBox="1">
            <a:spLocks/>
          </p:cNvSpPr>
          <p:nvPr/>
        </p:nvSpPr>
        <p:spPr>
          <a:xfrm>
            <a:off x="1435036" y="515423"/>
            <a:ext cx="7708964" cy="561686"/>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SzPts val="3600"/>
            </a:pPr>
            <a:r>
              <a:rPr lang="es-MX" sz="2400" b="0" dirty="0"/>
              <a:t>Comparar Diferentes Métodos de Conjuntos</a:t>
            </a:r>
          </a:p>
        </p:txBody>
      </p:sp>
      <p:sp>
        <p:nvSpPr>
          <p:cNvPr id="39" name="Google Shape;207;p43">
            <a:extLst>
              <a:ext uri="{FF2B5EF4-FFF2-40B4-BE49-F238E27FC236}">
                <a16:creationId xmlns:a16="http://schemas.microsoft.com/office/drawing/2014/main" id="{6913F3D3-2B57-40C9-B44A-B34D7D7CF56B}"/>
              </a:ext>
            </a:extLst>
          </p:cNvPr>
          <p:cNvSpPr txBox="1">
            <a:spLocks/>
          </p:cNvSpPr>
          <p:nvPr/>
        </p:nvSpPr>
        <p:spPr>
          <a:xfrm>
            <a:off x="210868" y="396877"/>
            <a:ext cx="967165"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1"/>
              </a:buClr>
              <a:buSzPts val="6000"/>
            </a:pPr>
            <a:r>
              <a:rPr lang="en" sz="4400" dirty="0">
                <a:solidFill>
                  <a:schemeClr val="lt1"/>
                </a:solidFill>
                <a:latin typeface="Montserrat ExtraBold"/>
                <a:sym typeface="Montserrat ExtraBold"/>
              </a:rPr>
              <a:t>03</a:t>
            </a:r>
          </a:p>
        </p:txBody>
      </p:sp>
      <p:cxnSp>
        <p:nvCxnSpPr>
          <p:cNvPr id="40" name="Google Shape;209;p43">
            <a:extLst>
              <a:ext uri="{FF2B5EF4-FFF2-40B4-BE49-F238E27FC236}">
                <a16:creationId xmlns:a16="http://schemas.microsoft.com/office/drawing/2014/main" id="{82F19A61-702C-4C00-8D5F-0AADE0C830C7}"/>
              </a:ext>
            </a:extLst>
          </p:cNvPr>
          <p:cNvCxnSpPr/>
          <p:nvPr/>
        </p:nvCxnSpPr>
        <p:spPr>
          <a:xfrm>
            <a:off x="1254649" y="3284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074" name="Picture 2" descr="Ensemble Methods in Machine Learning: Examples - Analytics Yogi">
            <a:extLst>
              <a:ext uri="{FF2B5EF4-FFF2-40B4-BE49-F238E27FC236}">
                <a16:creationId xmlns:a16="http://schemas.microsoft.com/office/drawing/2014/main" id="{0196669B-429B-1A44-0112-99FFF1D8D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13" y="2663533"/>
            <a:ext cx="1763950" cy="20550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nsemble Methods in Machine Learning: Examples - Analytics Yogi">
            <a:extLst>
              <a:ext uri="{FF2B5EF4-FFF2-40B4-BE49-F238E27FC236}">
                <a16:creationId xmlns:a16="http://schemas.microsoft.com/office/drawing/2014/main" id="{38A5BBED-B759-7D85-9292-3E561EAD6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728" y="2661689"/>
            <a:ext cx="1804543" cy="2055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ndom Forests. Random forests is a powerful machine… | by Dr. Roi Yehoshua  | Medium">
            <a:extLst>
              <a:ext uri="{FF2B5EF4-FFF2-40B4-BE49-F238E27FC236}">
                <a16:creationId xmlns:a16="http://schemas.microsoft.com/office/drawing/2014/main" id="{B775D7B9-82FB-A832-339C-9954238B11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09" r="17583"/>
          <a:stretch/>
        </p:blipFill>
        <p:spPr bwMode="auto">
          <a:xfrm>
            <a:off x="6388136" y="2661689"/>
            <a:ext cx="2306554" cy="205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237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9" name="Google Shape;206;p43">
            <a:extLst>
              <a:ext uri="{FF2B5EF4-FFF2-40B4-BE49-F238E27FC236}">
                <a16:creationId xmlns:a16="http://schemas.microsoft.com/office/drawing/2014/main" id="{BE3E8570-9389-4DF6-BCC7-6AA8987B4956}"/>
              </a:ext>
            </a:extLst>
          </p:cNvPr>
          <p:cNvSpPr txBox="1">
            <a:spLocks/>
          </p:cNvSpPr>
          <p:nvPr/>
        </p:nvSpPr>
        <p:spPr>
          <a:xfrm>
            <a:off x="2930349" y="476298"/>
            <a:ext cx="2986356" cy="704257"/>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SzPts val="3600"/>
            </a:pPr>
            <a:r>
              <a:rPr lang="es-MX" sz="2800" b="0" dirty="0"/>
              <a:t>Conclusión</a:t>
            </a:r>
          </a:p>
        </p:txBody>
      </p:sp>
      <p:sp>
        <p:nvSpPr>
          <p:cNvPr id="10" name="Google Shape;207;p43">
            <a:extLst>
              <a:ext uri="{FF2B5EF4-FFF2-40B4-BE49-F238E27FC236}">
                <a16:creationId xmlns:a16="http://schemas.microsoft.com/office/drawing/2014/main" id="{80457CEA-3A0C-436A-B432-2F8C1C43BE3D}"/>
              </a:ext>
            </a:extLst>
          </p:cNvPr>
          <p:cNvSpPr txBox="1">
            <a:spLocks/>
          </p:cNvSpPr>
          <p:nvPr/>
        </p:nvSpPr>
        <p:spPr>
          <a:xfrm>
            <a:off x="1695423" y="396877"/>
            <a:ext cx="967165"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1"/>
              </a:buClr>
              <a:buSzPts val="6000"/>
            </a:pPr>
            <a:r>
              <a:rPr lang="en" sz="4400" dirty="0">
                <a:solidFill>
                  <a:schemeClr val="lt1"/>
                </a:solidFill>
                <a:latin typeface="Montserrat ExtraBold"/>
                <a:sym typeface="Montserrat ExtraBold"/>
              </a:rPr>
              <a:t>04</a:t>
            </a:r>
          </a:p>
        </p:txBody>
      </p:sp>
      <p:cxnSp>
        <p:nvCxnSpPr>
          <p:cNvPr id="11" name="Google Shape;209;p43">
            <a:extLst>
              <a:ext uri="{FF2B5EF4-FFF2-40B4-BE49-F238E27FC236}">
                <a16:creationId xmlns:a16="http://schemas.microsoft.com/office/drawing/2014/main" id="{8BD19A26-499F-4606-A81A-B7FB1457E512}"/>
              </a:ext>
            </a:extLst>
          </p:cNvPr>
          <p:cNvCxnSpPr/>
          <p:nvPr/>
        </p:nvCxnSpPr>
        <p:spPr>
          <a:xfrm>
            <a:off x="2739204" y="3284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2" name="Google Shape;1987;p56">
            <a:extLst>
              <a:ext uri="{FF2B5EF4-FFF2-40B4-BE49-F238E27FC236}">
                <a16:creationId xmlns:a16="http://schemas.microsoft.com/office/drawing/2014/main" id="{C1F17BFC-5DFA-42E7-A1B3-AE9A3BDD5B5D}"/>
              </a:ext>
            </a:extLst>
          </p:cNvPr>
          <p:cNvSpPr txBox="1">
            <a:spLocks noGrp="1"/>
          </p:cNvSpPr>
          <p:nvPr>
            <p:ph type="body" idx="1"/>
          </p:nvPr>
        </p:nvSpPr>
        <p:spPr>
          <a:xfrm>
            <a:off x="2353354" y="1912910"/>
            <a:ext cx="3838724" cy="1504396"/>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Los conjuntos de clasificadores son una técnica efectiva para mejorar la precisión de los clasificadores al combinar múltiples modelos menos precisos.. Este artículo se revisaron varios métodos de construcción de conjuntos. </a:t>
            </a:r>
            <a:endParaRPr lang="en-US" sz="1400" dirty="0">
              <a:solidFill>
                <a:schemeClr val="bg1"/>
              </a:solidFill>
            </a:endParaRPr>
          </a:p>
        </p:txBody>
      </p:sp>
    </p:spTree>
    <p:extLst>
      <p:ext uri="{BB962C8B-B14F-4D97-AF65-F5344CB8AC3E}">
        <p14:creationId xmlns:p14="http://schemas.microsoft.com/office/powerpoint/2010/main" val="60539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4285500" y="3166361"/>
            <a:ext cx="3657300" cy="824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Thank u!</a:t>
            </a:r>
            <a:endParaRPr sz="4800" dirty="0"/>
          </a:p>
        </p:txBody>
      </p:sp>
      <p:pic>
        <p:nvPicPr>
          <p:cNvPr id="2051" name="Picture 3" descr="Muchas Gracias - Capacitaciones Empresariales de Inteligencia Artificial -  🤖 Escuela de Aprende IA">
            <a:extLst>
              <a:ext uri="{FF2B5EF4-FFF2-40B4-BE49-F238E27FC236}">
                <a16:creationId xmlns:a16="http://schemas.microsoft.com/office/drawing/2014/main" id="{9EDF155D-9A20-47A3-9145-0599FCEB7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400" y="900814"/>
            <a:ext cx="2857500" cy="2152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s-MX" dirty="0"/>
              <a:t>Jeremy Howard</a:t>
            </a:r>
            <a:endParaRPr dirty="0"/>
          </a:p>
        </p:txBody>
      </p:sp>
      <p:sp>
        <p:nvSpPr>
          <p:cNvPr id="201" name="Google Shape;201;p42"/>
          <p:cNvSpPr txBox="1">
            <a:spLocks noGrp="1"/>
          </p:cNvSpPr>
          <p:nvPr>
            <p:ph type="ctrTitle"/>
          </p:nvPr>
        </p:nvSpPr>
        <p:spPr>
          <a:xfrm>
            <a:off x="1850550" y="1962290"/>
            <a:ext cx="5442900" cy="19833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t>
            </a:r>
            <a:r>
              <a:rPr lang="es-MX" sz="2000" dirty="0"/>
              <a:t>Machine </a:t>
            </a:r>
            <a:r>
              <a:rPr lang="es-MX" sz="2000" dirty="0" err="1"/>
              <a:t>learning</a:t>
            </a:r>
            <a:r>
              <a:rPr lang="es-MX" sz="2000" dirty="0"/>
              <a:t> es el vehículo que nos llevará desde donde estamos hoy, hasta un futuro en el que las máquinas serán capaces de aprender y evolucionar por sí mismas</a:t>
            </a:r>
            <a:r>
              <a:rPr lang="en" sz="2000" dirty="0"/>
              <a:t>”</a:t>
            </a:r>
            <a:endParaRPr sz="2000" dirty="0"/>
          </a:p>
        </p:txBody>
      </p:sp>
      <p:pic>
        <p:nvPicPr>
          <p:cNvPr id="7172" name="Picture 4" descr="Machine learning', ¿para qué se usa en la banca?">
            <a:extLst>
              <a:ext uri="{FF2B5EF4-FFF2-40B4-BE49-F238E27FC236}">
                <a16:creationId xmlns:a16="http://schemas.microsoft.com/office/drawing/2014/main" id="{BF3F48D5-070F-47FF-8E42-2E5C495BF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9072" y="127683"/>
            <a:ext cx="3065855" cy="18841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274254" y="3335543"/>
            <a:ext cx="1888033" cy="598800"/>
          </a:xfrm>
          <a:prstGeom prst="rect">
            <a:avLst/>
          </a:prstGeom>
        </p:spPr>
        <p:txBody>
          <a:bodyPr spcFirstLastPara="1" wrap="square" lIns="91425" tIns="91425" rIns="91425" bIns="91425" anchor="b" anchorCtr="0">
            <a:noAutofit/>
          </a:bodyPr>
          <a:lstStyle/>
          <a:p>
            <a:pPr marL="0" lvl="0" indent="0"/>
            <a:r>
              <a:rPr lang="es-MX" sz="2800" dirty="0" err="1"/>
              <a:t>Abstract</a:t>
            </a:r>
            <a:endParaRPr sz="2800" dirty="0"/>
          </a:p>
        </p:txBody>
      </p:sp>
      <p:sp>
        <p:nvSpPr>
          <p:cNvPr id="208" name="Google Shape;208;p43"/>
          <p:cNvSpPr txBox="1">
            <a:spLocks noGrp="1"/>
          </p:cNvSpPr>
          <p:nvPr>
            <p:ph type="subTitle" idx="1"/>
          </p:nvPr>
        </p:nvSpPr>
        <p:spPr>
          <a:xfrm>
            <a:off x="2798308" y="3039637"/>
            <a:ext cx="5829323" cy="16081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MX" dirty="0">
                <a:solidFill>
                  <a:schemeClr val="bg1"/>
                </a:solidFill>
              </a:rPr>
              <a:t>Los métodos de conjunto son algoritmos de aprendizaje que combinan múltiples clasificadores para mejorar la precisión de las predicciones. Este artículo revisa varios de estos métodos, destaca por qué los conjuntos pueden superar a un único clasificador y presenta investigaciones sobre </a:t>
            </a:r>
            <a:r>
              <a:rPr lang="es-MX" dirty="0" err="1">
                <a:solidFill>
                  <a:schemeClr val="tx2"/>
                </a:solidFill>
              </a:rPr>
              <a:t>Adaboost</a:t>
            </a:r>
            <a:r>
              <a:rPr lang="es-MX" dirty="0">
                <a:solidFill>
                  <a:schemeClr val="bg1"/>
                </a:solidFill>
              </a:rPr>
              <a:t> y su resistencia al sobreajuste.</a:t>
            </a:r>
            <a:endParaRPr lang="en-US" dirty="0">
              <a:solidFill>
                <a:schemeClr val="bg1"/>
              </a:solidFill>
            </a:endParaRPr>
          </a:p>
        </p:txBody>
      </p:sp>
      <p:cxnSp>
        <p:nvCxnSpPr>
          <p:cNvPr id="209" name="Google Shape;209;p43"/>
          <p:cNvCxnSpPr>
            <a:cxnSpLocks/>
          </p:cNvCxnSpPr>
          <p:nvPr/>
        </p:nvCxnSpPr>
        <p:spPr>
          <a:xfrm>
            <a:off x="2362852" y="2756661"/>
            <a:ext cx="0" cy="175079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057;p60">
            <a:extLst>
              <a:ext uri="{FF2B5EF4-FFF2-40B4-BE49-F238E27FC236}">
                <a16:creationId xmlns:a16="http://schemas.microsoft.com/office/drawing/2014/main" id="{2AF9FA2D-E467-4A5B-AA5B-F24EDE0A9E8A}"/>
              </a:ext>
            </a:extLst>
          </p:cNvPr>
          <p:cNvSpPr/>
          <p:nvPr/>
        </p:nvSpPr>
        <p:spPr>
          <a:xfrm>
            <a:off x="7726860" y="250296"/>
            <a:ext cx="1212748" cy="1184840"/>
          </a:xfrm>
          <a:prstGeom prst="ellipse">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59;p60">
            <a:extLst>
              <a:ext uri="{FF2B5EF4-FFF2-40B4-BE49-F238E27FC236}">
                <a16:creationId xmlns:a16="http://schemas.microsoft.com/office/drawing/2014/main" id="{4165C95B-4169-4EEE-A492-3B3B5B43F9A0}"/>
              </a:ext>
            </a:extLst>
          </p:cNvPr>
          <p:cNvSpPr txBox="1">
            <a:spLocks/>
          </p:cNvSpPr>
          <p:nvPr/>
        </p:nvSpPr>
        <p:spPr>
          <a:xfrm>
            <a:off x="7726860" y="386351"/>
            <a:ext cx="1212748" cy="939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lgn="ctr">
              <a:spcAft>
                <a:spcPts val="1600"/>
              </a:spcAft>
              <a:buFont typeface="Montserrat"/>
              <a:buNone/>
            </a:pPr>
            <a:r>
              <a:rPr lang="es-MX" sz="1000" dirty="0">
                <a:solidFill>
                  <a:schemeClr val="tx1"/>
                </a:solidFill>
              </a:rPr>
              <a:t>Mejorar el rendimiento de los clasificadores débiles</a:t>
            </a:r>
            <a:endParaRPr lang="en-US" sz="1000"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38" name="Google Shape;206;p43">
            <a:extLst>
              <a:ext uri="{FF2B5EF4-FFF2-40B4-BE49-F238E27FC236}">
                <a16:creationId xmlns:a16="http://schemas.microsoft.com/office/drawing/2014/main" id="{39D0FD0E-EF05-4D5D-9A89-CDDD1101D781}"/>
              </a:ext>
            </a:extLst>
          </p:cNvPr>
          <p:cNvSpPr txBox="1">
            <a:spLocks/>
          </p:cNvSpPr>
          <p:nvPr/>
        </p:nvSpPr>
        <p:spPr>
          <a:xfrm>
            <a:off x="857366" y="930439"/>
            <a:ext cx="2093472" cy="650469"/>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SzPts val="3600"/>
            </a:pPr>
            <a:r>
              <a:rPr lang="es-MX" sz="2800" b="0" dirty="0"/>
              <a:t>Objetivos</a:t>
            </a:r>
          </a:p>
        </p:txBody>
      </p:sp>
      <p:sp>
        <p:nvSpPr>
          <p:cNvPr id="2" name="CuadroTexto 1">
            <a:extLst>
              <a:ext uri="{FF2B5EF4-FFF2-40B4-BE49-F238E27FC236}">
                <a16:creationId xmlns:a16="http://schemas.microsoft.com/office/drawing/2014/main" id="{675E78B9-A8F0-4E69-BBD3-83ED7F9D96DE}"/>
              </a:ext>
            </a:extLst>
          </p:cNvPr>
          <p:cNvSpPr txBox="1"/>
          <p:nvPr/>
        </p:nvSpPr>
        <p:spPr>
          <a:xfrm>
            <a:off x="857366" y="2076227"/>
            <a:ext cx="6317985" cy="984885"/>
          </a:xfrm>
          <a:prstGeom prst="rect">
            <a:avLst/>
          </a:prstGeom>
          <a:noFill/>
        </p:spPr>
        <p:txBody>
          <a:bodyPr wrap="square" rtlCol="0">
            <a:spAutoFit/>
          </a:bodyPr>
          <a:lstStyle/>
          <a:p>
            <a:pPr marL="285750" indent="-285750">
              <a:buClr>
                <a:schemeClr val="lt1"/>
              </a:buClr>
              <a:buSzPts val="1800"/>
              <a:buFont typeface="Arial" panose="020B0604020202020204" pitchFamily="34" charset="0"/>
              <a:buChar char="•"/>
            </a:pPr>
            <a:r>
              <a:rPr lang="es-MX" dirty="0">
                <a:solidFill>
                  <a:schemeClr val="bg1"/>
                </a:solidFill>
                <a:latin typeface="Montserrat"/>
                <a:sym typeface="Montserrat ExtraBold"/>
              </a:rPr>
              <a:t>Revisar varios de estos métodos de conjunto, destacar por qué los conjuntos pueden superar a un único clasificador y presentar investigaciones sobre </a:t>
            </a:r>
            <a:r>
              <a:rPr lang="es-MX" dirty="0" err="1">
                <a:solidFill>
                  <a:schemeClr val="bg1"/>
                </a:solidFill>
                <a:latin typeface="Montserrat"/>
                <a:sym typeface="Montserrat ExtraBold"/>
              </a:rPr>
              <a:t>Adaboost</a:t>
            </a:r>
            <a:r>
              <a:rPr lang="es-MX" dirty="0">
                <a:solidFill>
                  <a:schemeClr val="bg1"/>
                </a:solidFill>
                <a:latin typeface="Montserrat"/>
                <a:sym typeface="Montserrat ExtraBold"/>
              </a:rPr>
              <a:t> y su resistencia al sobreajuste.</a:t>
            </a:r>
          </a:p>
          <a:p>
            <a:pPr>
              <a:buClr>
                <a:schemeClr val="lt1"/>
              </a:buClr>
              <a:buSzPts val="1800"/>
            </a:pPr>
            <a:endParaRPr lang="es-MX" sz="1600" dirty="0">
              <a:solidFill>
                <a:schemeClr val="lt1"/>
              </a:solidFill>
              <a:latin typeface="Montserrat ExtraBold"/>
            </a:endParaRPr>
          </a:p>
        </p:txBody>
      </p:sp>
    </p:spTree>
    <p:extLst>
      <p:ext uri="{BB962C8B-B14F-4D97-AF65-F5344CB8AC3E}">
        <p14:creationId xmlns:p14="http://schemas.microsoft.com/office/powerpoint/2010/main" val="156360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4" name="Google Shape;206;p43">
            <a:extLst>
              <a:ext uri="{FF2B5EF4-FFF2-40B4-BE49-F238E27FC236}">
                <a16:creationId xmlns:a16="http://schemas.microsoft.com/office/drawing/2014/main" id="{D2D05645-B315-438A-BF99-38DCA9FB7412}"/>
              </a:ext>
            </a:extLst>
          </p:cNvPr>
          <p:cNvSpPr txBox="1">
            <a:spLocks/>
          </p:cNvSpPr>
          <p:nvPr/>
        </p:nvSpPr>
        <p:spPr>
          <a:xfrm>
            <a:off x="4759000" y="301840"/>
            <a:ext cx="3068700" cy="598800"/>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r">
              <a:buSzPts val="3600"/>
            </a:pPr>
            <a:r>
              <a:rPr lang="es-MX" sz="2800" b="0" dirty="0"/>
              <a:t>Introducción</a:t>
            </a:r>
          </a:p>
        </p:txBody>
      </p:sp>
      <p:sp>
        <p:nvSpPr>
          <p:cNvPr id="5" name="Google Shape;207;p43">
            <a:extLst>
              <a:ext uri="{FF2B5EF4-FFF2-40B4-BE49-F238E27FC236}">
                <a16:creationId xmlns:a16="http://schemas.microsoft.com/office/drawing/2014/main" id="{0D6B9C22-0359-4C3E-9629-AE00E4225028}"/>
              </a:ext>
            </a:extLst>
          </p:cNvPr>
          <p:cNvSpPr txBox="1">
            <a:spLocks/>
          </p:cNvSpPr>
          <p:nvPr/>
        </p:nvSpPr>
        <p:spPr>
          <a:xfrm>
            <a:off x="8100508" y="135490"/>
            <a:ext cx="967165"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1"/>
              </a:buClr>
              <a:buSzPts val="6000"/>
            </a:pPr>
            <a:r>
              <a:rPr lang="en" sz="4400" dirty="0">
                <a:solidFill>
                  <a:schemeClr val="lt1"/>
                </a:solidFill>
                <a:latin typeface="Montserrat ExtraBold"/>
                <a:sym typeface="Montserrat ExtraBold"/>
              </a:rPr>
              <a:t>01</a:t>
            </a:r>
          </a:p>
        </p:txBody>
      </p:sp>
      <p:sp>
        <p:nvSpPr>
          <p:cNvPr id="6" name="Google Shape;208;p43">
            <a:extLst>
              <a:ext uri="{FF2B5EF4-FFF2-40B4-BE49-F238E27FC236}">
                <a16:creationId xmlns:a16="http://schemas.microsoft.com/office/drawing/2014/main" id="{00210DBB-4B4A-40E9-9A84-88663022B157}"/>
              </a:ext>
            </a:extLst>
          </p:cNvPr>
          <p:cNvSpPr txBox="1">
            <a:spLocks/>
          </p:cNvSpPr>
          <p:nvPr/>
        </p:nvSpPr>
        <p:spPr>
          <a:xfrm>
            <a:off x="4502427" y="1261537"/>
            <a:ext cx="4404905" cy="3247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lnSpc>
                <a:spcPct val="150000"/>
              </a:lnSpc>
            </a:pPr>
            <a:r>
              <a:rPr lang="es-MX" dirty="0">
                <a:solidFill>
                  <a:schemeClr val="bg1"/>
                </a:solidFill>
              </a:rPr>
              <a:t>Más precisos que los clasificadores individuales. Para que un conjunto sea eficaz, los clasificadores deben ser precisos y diversos.</a:t>
            </a:r>
          </a:p>
          <a:p>
            <a:pPr marL="0" indent="0" algn="just"/>
            <a:endParaRPr lang="es-MX" dirty="0">
              <a:solidFill>
                <a:schemeClr val="bg1"/>
              </a:solidFill>
            </a:endParaRPr>
          </a:p>
          <a:p>
            <a:pPr marL="0" indent="0" algn="just"/>
            <a:endParaRPr lang="es-MX" dirty="0">
              <a:solidFill>
                <a:schemeClr val="bg1"/>
              </a:solidFill>
            </a:endParaRPr>
          </a:p>
          <a:p>
            <a:pPr marL="285750" indent="-285750" algn="just">
              <a:lnSpc>
                <a:spcPct val="150000"/>
              </a:lnSpc>
              <a:buFont typeface="Arial" panose="020B0604020202020204" pitchFamily="34" charset="0"/>
              <a:buChar char="•"/>
            </a:pPr>
            <a:r>
              <a:rPr lang="en-US" dirty="0" err="1">
                <a:solidFill>
                  <a:schemeClr val="bg1"/>
                </a:solidFill>
              </a:rPr>
              <a:t>Estadísticos</a:t>
            </a:r>
            <a:r>
              <a:rPr lang="en-US" dirty="0">
                <a:solidFill>
                  <a:schemeClr val="bg1"/>
                </a:solidFill>
              </a:rPr>
              <a:t>.- </a:t>
            </a:r>
            <a:r>
              <a:rPr lang="es-MX" dirty="0">
                <a:solidFill>
                  <a:schemeClr val="bg1"/>
                </a:solidFill>
              </a:rPr>
              <a:t>Lidiar con la falta de datos.</a:t>
            </a:r>
            <a:endParaRPr lang="en-US" dirty="0">
              <a:solidFill>
                <a:schemeClr val="bg1"/>
              </a:solidFill>
            </a:endParaRPr>
          </a:p>
          <a:p>
            <a:pPr marL="285750" indent="-285750" algn="just">
              <a:lnSpc>
                <a:spcPct val="150000"/>
              </a:lnSpc>
              <a:buFont typeface="Arial" panose="020B0604020202020204" pitchFamily="34" charset="0"/>
              <a:buChar char="•"/>
            </a:pPr>
            <a:r>
              <a:rPr lang="en-US" dirty="0">
                <a:solidFill>
                  <a:schemeClr val="bg1"/>
                </a:solidFill>
              </a:rPr>
              <a:t>Computacionales.- Superar óptimos locales.</a:t>
            </a:r>
          </a:p>
          <a:p>
            <a:pPr marL="285750" indent="-285750" algn="just">
              <a:lnSpc>
                <a:spcPct val="150000"/>
              </a:lnSpc>
              <a:buFont typeface="Arial" panose="020B0604020202020204" pitchFamily="34" charset="0"/>
              <a:buChar char="•"/>
            </a:pPr>
            <a:r>
              <a:rPr lang="en-US" dirty="0">
                <a:solidFill>
                  <a:schemeClr val="bg1"/>
                </a:solidFill>
              </a:rPr>
              <a:t>Representacionales.- </a:t>
            </a:r>
            <a:r>
              <a:rPr lang="es-MX" dirty="0">
                <a:solidFill>
                  <a:schemeClr val="bg1"/>
                </a:solidFill>
              </a:rPr>
              <a:t>Ampliar el espacio de funciones representables.</a:t>
            </a:r>
            <a:endParaRPr lang="en-US" dirty="0">
              <a:solidFill>
                <a:schemeClr val="bg1"/>
              </a:solidFill>
            </a:endParaRPr>
          </a:p>
          <a:p>
            <a:pPr marL="0" indent="0" algn="just"/>
            <a:endParaRPr lang="en-US" dirty="0">
              <a:solidFill>
                <a:schemeClr val="bg1"/>
              </a:solidFill>
            </a:endParaRPr>
          </a:p>
        </p:txBody>
      </p:sp>
      <p:cxnSp>
        <p:nvCxnSpPr>
          <p:cNvPr id="7" name="Google Shape;209;p43">
            <a:extLst>
              <a:ext uri="{FF2B5EF4-FFF2-40B4-BE49-F238E27FC236}">
                <a16:creationId xmlns:a16="http://schemas.microsoft.com/office/drawing/2014/main" id="{31DC453E-25B6-4598-BEBD-D7DC5C79CEF7}"/>
              </a:ext>
            </a:extLst>
          </p:cNvPr>
          <p:cNvCxnSpPr/>
          <p:nvPr/>
        </p:nvCxnSpPr>
        <p:spPr>
          <a:xfrm>
            <a:off x="8021374" y="101290"/>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26" name="Picture 2" descr="Ensemble Classifier | Data Mining - GeeksforGeeks">
            <a:extLst>
              <a:ext uri="{FF2B5EF4-FFF2-40B4-BE49-F238E27FC236}">
                <a16:creationId xmlns:a16="http://schemas.microsoft.com/office/drawing/2014/main" id="{7436EDE1-3B19-BEDF-9FAD-202AF41F7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18" y="190690"/>
            <a:ext cx="3341419" cy="2141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semble Learning: Methods, Techniques &amp; Examples">
            <a:extLst>
              <a:ext uri="{FF2B5EF4-FFF2-40B4-BE49-F238E27FC236}">
                <a16:creationId xmlns:a16="http://schemas.microsoft.com/office/drawing/2014/main" id="{01279508-8FA1-859C-69CC-166D74C51D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101" y="2571750"/>
            <a:ext cx="3320436" cy="243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98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4" name="Google Shape;2004;p58"/>
          <p:cNvSpPr txBox="1">
            <a:spLocks noGrp="1"/>
          </p:cNvSpPr>
          <p:nvPr>
            <p:ph type="title" idx="2"/>
          </p:nvPr>
        </p:nvSpPr>
        <p:spPr>
          <a:xfrm>
            <a:off x="1136859" y="1946533"/>
            <a:ext cx="1837753" cy="10030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1400" dirty="0">
                <a:solidFill>
                  <a:schemeClr val="bg1"/>
                </a:solidFill>
                <a:latin typeface="Montserrat"/>
                <a:sym typeface="Montserrat"/>
              </a:rPr>
              <a:t>Votación Bayesiana: Enumeración de las Hipótesis</a:t>
            </a:r>
          </a:p>
        </p:txBody>
      </p:sp>
      <p:sp>
        <p:nvSpPr>
          <p:cNvPr id="2006" name="Google Shape;2006;p58"/>
          <p:cNvSpPr txBox="1">
            <a:spLocks noGrp="1"/>
          </p:cNvSpPr>
          <p:nvPr>
            <p:ph type="title" idx="3"/>
          </p:nvPr>
        </p:nvSpPr>
        <p:spPr>
          <a:xfrm>
            <a:off x="3736200" y="1946533"/>
            <a:ext cx="1761698" cy="858666"/>
          </a:xfrm>
          <a:prstGeom prst="rect">
            <a:avLst/>
          </a:prstGeom>
        </p:spPr>
        <p:txBody>
          <a:bodyPr spcFirstLastPara="1" wrap="square" lIns="91425" tIns="91425" rIns="91425" bIns="91425" anchor="b" anchorCtr="0">
            <a:noAutofit/>
          </a:bodyPr>
          <a:lstStyle/>
          <a:p>
            <a:r>
              <a:rPr lang="es-MX" sz="1400" dirty="0">
                <a:solidFill>
                  <a:schemeClr val="bg1"/>
                </a:solidFill>
                <a:latin typeface="Montserrat"/>
              </a:rPr>
              <a:t>Manipulación de los Ejemplos de Entrenamiento</a:t>
            </a:r>
          </a:p>
        </p:txBody>
      </p:sp>
      <p:sp>
        <p:nvSpPr>
          <p:cNvPr id="2008" name="Google Shape;2008;p58"/>
          <p:cNvSpPr txBox="1">
            <a:spLocks noGrp="1"/>
          </p:cNvSpPr>
          <p:nvPr>
            <p:ph type="title" idx="5"/>
          </p:nvPr>
        </p:nvSpPr>
        <p:spPr>
          <a:xfrm>
            <a:off x="6169387" y="1946533"/>
            <a:ext cx="1931003" cy="858666"/>
          </a:xfrm>
          <a:prstGeom prst="rect">
            <a:avLst/>
          </a:prstGeom>
        </p:spPr>
        <p:txBody>
          <a:bodyPr spcFirstLastPara="1" wrap="square" lIns="91425" tIns="91425" rIns="91425" bIns="91425" anchor="b" anchorCtr="0">
            <a:noAutofit/>
          </a:bodyPr>
          <a:lstStyle/>
          <a:p>
            <a:pPr marL="0" lvl="0" indent="0"/>
            <a:r>
              <a:rPr lang="es-MX" sz="1400" dirty="0">
                <a:solidFill>
                  <a:schemeClr val="bg1"/>
                </a:solidFill>
                <a:latin typeface="Montserrat"/>
              </a:rPr>
              <a:t>Manipulación de las Características de Entrada</a:t>
            </a:r>
          </a:p>
        </p:txBody>
      </p:sp>
      <p:sp>
        <p:nvSpPr>
          <p:cNvPr id="2010" name="Google Shape;2010;p58"/>
          <p:cNvSpPr txBox="1">
            <a:spLocks noGrp="1"/>
          </p:cNvSpPr>
          <p:nvPr>
            <p:ph type="title" idx="7"/>
          </p:nvPr>
        </p:nvSpPr>
        <p:spPr>
          <a:xfrm>
            <a:off x="2530366" y="3514795"/>
            <a:ext cx="1761698" cy="858666"/>
          </a:xfrm>
          <a:prstGeom prst="rect">
            <a:avLst/>
          </a:prstGeom>
        </p:spPr>
        <p:txBody>
          <a:bodyPr spcFirstLastPara="1" wrap="square" lIns="91425" tIns="91425" rIns="91425" bIns="91425" anchor="b" anchorCtr="0">
            <a:noAutofit/>
          </a:bodyPr>
          <a:lstStyle/>
          <a:p>
            <a:r>
              <a:rPr lang="es-MX" sz="1400" dirty="0">
                <a:solidFill>
                  <a:schemeClr val="bg1"/>
                </a:solidFill>
                <a:latin typeface="Montserrat"/>
              </a:rPr>
              <a:t>Manipulación de los Objetivos de Salida</a:t>
            </a:r>
          </a:p>
        </p:txBody>
      </p:sp>
      <p:sp>
        <p:nvSpPr>
          <p:cNvPr id="38" name="Google Shape;206;p43">
            <a:extLst>
              <a:ext uri="{FF2B5EF4-FFF2-40B4-BE49-F238E27FC236}">
                <a16:creationId xmlns:a16="http://schemas.microsoft.com/office/drawing/2014/main" id="{39D0FD0E-EF05-4D5D-9A89-CDDD1101D781}"/>
              </a:ext>
            </a:extLst>
          </p:cNvPr>
          <p:cNvSpPr txBox="1">
            <a:spLocks/>
          </p:cNvSpPr>
          <p:nvPr/>
        </p:nvSpPr>
        <p:spPr>
          <a:xfrm>
            <a:off x="1435036" y="394283"/>
            <a:ext cx="5615201" cy="1003008"/>
          </a:xfrm>
          <a:prstGeom prst="rect">
            <a:avLst/>
          </a:prstGeom>
          <a:noFill/>
          <a:ln>
            <a:noFill/>
          </a:ln>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Montserrat ExtraBold"/>
              <a:buNone/>
              <a:defRPr sz="6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600"/>
              <a:buFont typeface="Montserrat"/>
              <a:buNone/>
              <a:defRPr sz="3600" b="1" i="0" u="none" strike="noStrike" cap="none">
                <a:solidFill>
                  <a:schemeClr val="lt1"/>
                </a:solidFill>
                <a:latin typeface="Montserrat"/>
                <a:ea typeface="Montserrat"/>
                <a:cs typeface="Montserrat"/>
                <a:sym typeface="Montserrat"/>
              </a:defRPr>
            </a:lvl9pPr>
          </a:lstStyle>
          <a:p>
            <a:pPr algn="l">
              <a:buSzPts val="3600"/>
            </a:pPr>
            <a:r>
              <a:rPr lang="es-MX" sz="2800" b="0" dirty="0"/>
              <a:t>Métodos para la construcción de conjuntos</a:t>
            </a:r>
          </a:p>
        </p:txBody>
      </p:sp>
      <p:sp>
        <p:nvSpPr>
          <p:cNvPr id="39" name="Google Shape;207;p43">
            <a:extLst>
              <a:ext uri="{FF2B5EF4-FFF2-40B4-BE49-F238E27FC236}">
                <a16:creationId xmlns:a16="http://schemas.microsoft.com/office/drawing/2014/main" id="{6913F3D3-2B57-40C9-B44A-B34D7D7CF56B}"/>
              </a:ext>
            </a:extLst>
          </p:cNvPr>
          <p:cNvSpPr txBox="1">
            <a:spLocks/>
          </p:cNvSpPr>
          <p:nvPr/>
        </p:nvSpPr>
        <p:spPr>
          <a:xfrm>
            <a:off x="210868" y="396877"/>
            <a:ext cx="967165" cy="931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1"/>
              </a:buClr>
              <a:buSzPts val="6000"/>
            </a:pPr>
            <a:r>
              <a:rPr lang="en" sz="4400" dirty="0">
                <a:solidFill>
                  <a:schemeClr val="lt1"/>
                </a:solidFill>
                <a:latin typeface="Montserrat ExtraBold"/>
                <a:sym typeface="Montserrat ExtraBold"/>
              </a:rPr>
              <a:t>02</a:t>
            </a:r>
          </a:p>
        </p:txBody>
      </p:sp>
      <p:cxnSp>
        <p:nvCxnSpPr>
          <p:cNvPr id="40" name="Google Shape;209;p43">
            <a:extLst>
              <a:ext uri="{FF2B5EF4-FFF2-40B4-BE49-F238E27FC236}">
                <a16:creationId xmlns:a16="http://schemas.microsoft.com/office/drawing/2014/main" id="{82F19A61-702C-4C00-8D5F-0AADE0C830C7}"/>
              </a:ext>
            </a:extLst>
          </p:cNvPr>
          <p:cNvCxnSpPr/>
          <p:nvPr/>
        </p:nvCxnSpPr>
        <p:spPr>
          <a:xfrm>
            <a:off x="1254649" y="32847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1" name="Google Shape;2010;p58">
            <a:extLst>
              <a:ext uri="{FF2B5EF4-FFF2-40B4-BE49-F238E27FC236}">
                <a16:creationId xmlns:a16="http://schemas.microsoft.com/office/drawing/2014/main" id="{3087FA52-7E49-46FA-8774-84FC4C8FADFF}"/>
              </a:ext>
            </a:extLst>
          </p:cNvPr>
          <p:cNvSpPr txBox="1">
            <a:spLocks/>
          </p:cNvSpPr>
          <p:nvPr/>
        </p:nvSpPr>
        <p:spPr>
          <a:xfrm>
            <a:off x="5072686" y="3514795"/>
            <a:ext cx="1671600" cy="5682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s-MX" sz="1400" dirty="0">
                <a:solidFill>
                  <a:schemeClr val="bg1"/>
                </a:solidFill>
                <a:latin typeface="Montserrat"/>
              </a:rPr>
              <a:t>Inyección de Aleatoriedad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63806"/>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Votación Bayesiana: Enumeración de las Hipótesis</a:t>
            </a:r>
            <a:endParaRPr lang="en" sz="2400" dirty="0"/>
          </a:p>
        </p:txBody>
      </p:sp>
      <p:sp>
        <p:nvSpPr>
          <p:cNvPr id="1987" name="Google Shape;1987;p56"/>
          <p:cNvSpPr txBox="1">
            <a:spLocks noGrp="1"/>
          </p:cNvSpPr>
          <p:nvPr>
            <p:ph type="body" idx="1"/>
          </p:nvPr>
        </p:nvSpPr>
        <p:spPr>
          <a:xfrm>
            <a:off x="1533976" y="1813973"/>
            <a:ext cx="3202620" cy="130189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Permite considerar todas las posibilidades y tomar decisiones informadas basadas en la probabilidad y la evidencia disponible.</a:t>
            </a:r>
            <a:endParaRPr lang="en-US" sz="1400" dirty="0">
              <a:solidFill>
                <a:schemeClr val="bg1"/>
              </a:solidFill>
            </a:endParaRPr>
          </a:p>
        </p:txBody>
      </p:sp>
      <p:cxnSp>
        <p:nvCxnSpPr>
          <p:cNvPr id="1988" name="Google Shape;1988;p56"/>
          <p:cNvCxnSpPr/>
          <p:nvPr/>
        </p:nvCxnSpPr>
        <p:spPr>
          <a:xfrm>
            <a:off x="3190500" y="12744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050" name="Picture 2" descr="Por qué tenemos barbilla? - Órbita Laika">
            <a:extLst>
              <a:ext uri="{FF2B5EF4-FFF2-40B4-BE49-F238E27FC236}">
                <a16:creationId xmlns:a16="http://schemas.microsoft.com/office/drawing/2014/main" id="{51A60303-B5F7-E4C2-0EC0-D3D2187B2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820575">
            <a:off x="247076" y="757568"/>
            <a:ext cx="1378227" cy="10336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ué es el Teorema de Bayes?">
            <a:extLst>
              <a:ext uri="{FF2B5EF4-FFF2-40B4-BE49-F238E27FC236}">
                <a16:creationId xmlns:a16="http://schemas.microsoft.com/office/drawing/2014/main" id="{3DDC2D1A-5FF1-BB72-CFC9-EFBABB163C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100" b="17339"/>
          <a:stretch/>
        </p:blipFill>
        <p:spPr bwMode="auto">
          <a:xfrm>
            <a:off x="1790765" y="3554660"/>
            <a:ext cx="2689043" cy="6288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ómo predecir el tiempo de forma casi perfecta - BBC News Mundo">
            <a:extLst>
              <a:ext uri="{FF2B5EF4-FFF2-40B4-BE49-F238E27FC236}">
                <a16:creationId xmlns:a16="http://schemas.microsoft.com/office/drawing/2014/main" id="{65FC18FE-2E29-40AB-7256-80D091303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1581" y="1813973"/>
            <a:ext cx="3203338" cy="1801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018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63806"/>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Manipulación de los Ejemplos de Entrenamiento</a:t>
            </a:r>
          </a:p>
        </p:txBody>
      </p:sp>
      <p:sp>
        <p:nvSpPr>
          <p:cNvPr id="1987" name="Google Shape;1987;p56"/>
          <p:cNvSpPr txBox="1">
            <a:spLocks noGrp="1"/>
          </p:cNvSpPr>
          <p:nvPr>
            <p:ph type="body" idx="1"/>
          </p:nvPr>
        </p:nvSpPr>
        <p:spPr>
          <a:xfrm>
            <a:off x="3883981" y="1609453"/>
            <a:ext cx="3530610" cy="183490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Cambiar o ajustar los datos que se utilizan para enseñar a una computadora a realizar una tarea específica. Es como darle a la computadora ejemplos para que aprenda de ellos, pero con algunos cambios.</a:t>
            </a:r>
            <a:endParaRPr lang="en-US" sz="1400" dirty="0">
              <a:solidFill>
                <a:schemeClr val="bg1"/>
              </a:solidFill>
            </a:endParaRPr>
          </a:p>
        </p:txBody>
      </p:sp>
      <p:cxnSp>
        <p:nvCxnSpPr>
          <p:cNvPr id="1988" name="Google Shape;1988;p56"/>
          <p:cNvCxnSpPr/>
          <p:nvPr/>
        </p:nvCxnSpPr>
        <p:spPr>
          <a:xfrm>
            <a:off x="3190500" y="12744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2" descr="Cuáles son las razas de perros arrugados más famosas del mundo? - Mascotas  - Vida - ELTIEMPO.COM">
            <a:extLst>
              <a:ext uri="{FF2B5EF4-FFF2-40B4-BE49-F238E27FC236}">
                <a16:creationId xmlns:a16="http://schemas.microsoft.com/office/drawing/2014/main" id="{9E27BF54-26CE-08A3-8DFF-957846362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681" y="1699131"/>
            <a:ext cx="2908730" cy="174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35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p56"/>
          <p:cNvSpPr txBox="1">
            <a:spLocks noGrp="1"/>
          </p:cNvSpPr>
          <p:nvPr>
            <p:ph type="title"/>
          </p:nvPr>
        </p:nvSpPr>
        <p:spPr>
          <a:xfrm>
            <a:off x="1920750" y="63806"/>
            <a:ext cx="5302500" cy="111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MX" sz="2400" dirty="0"/>
              <a:t>Manipulación de las Características de Entrada</a:t>
            </a:r>
          </a:p>
        </p:txBody>
      </p:sp>
      <p:sp>
        <p:nvSpPr>
          <p:cNvPr id="1987" name="Google Shape;1987;p56"/>
          <p:cNvSpPr txBox="1">
            <a:spLocks noGrp="1"/>
          </p:cNvSpPr>
          <p:nvPr>
            <p:ph type="body" idx="1"/>
          </p:nvPr>
        </p:nvSpPr>
        <p:spPr>
          <a:xfrm>
            <a:off x="3010446" y="1480244"/>
            <a:ext cx="3123107" cy="1116599"/>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s-MX" sz="1400" dirty="0">
                <a:solidFill>
                  <a:schemeClr val="bg1"/>
                </a:solidFill>
              </a:rPr>
              <a:t>Modificar la información que se le proporciona a la computadora para que pueda hacer un trabajo específico.</a:t>
            </a:r>
            <a:endParaRPr lang="en-US" sz="1400" dirty="0">
              <a:solidFill>
                <a:schemeClr val="bg1"/>
              </a:solidFill>
            </a:endParaRPr>
          </a:p>
        </p:txBody>
      </p:sp>
      <p:cxnSp>
        <p:nvCxnSpPr>
          <p:cNvPr id="1988" name="Google Shape;1988;p56"/>
          <p:cNvCxnSpPr/>
          <p:nvPr/>
        </p:nvCxnSpPr>
        <p:spPr>
          <a:xfrm>
            <a:off x="3190500" y="1274403"/>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2" descr="Qué Pasa si Respondo a un Correo Marcado como Spam de Hotmail o Gmail? -  Aquí te lo Contamos | Mira Cómo Se Hace">
            <a:extLst>
              <a:ext uri="{FF2B5EF4-FFF2-40B4-BE49-F238E27FC236}">
                <a16:creationId xmlns:a16="http://schemas.microsoft.com/office/drawing/2014/main" id="{5D5ABC95-B494-39D3-342D-9DD1998C3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879" y="2571750"/>
            <a:ext cx="3166240" cy="234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45618"/>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TotalTime>
  <Words>429</Words>
  <Application>Microsoft Office PowerPoint</Application>
  <PresentationFormat>Presentación en pantalla (16:9)</PresentationFormat>
  <Paragraphs>42</Paragraphs>
  <Slides>14</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Montserrat</vt:lpstr>
      <vt:lpstr>Montserrat ExtraBold</vt:lpstr>
      <vt:lpstr>Montserrat ExtraLight</vt:lpstr>
      <vt:lpstr>Futuristic Background by Slidesgo</vt:lpstr>
      <vt:lpstr>Ensemble Methods in Machine Learning</vt:lpstr>
      <vt:lpstr>“Machine learning es el vehículo que nos llevará desde donde estamos hoy, hasta un futuro en el que las máquinas serán capaces de aprender y evolucionar por sí mismas”</vt:lpstr>
      <vt:lpstr>Abstract</vt:lpstr>
      <vt:lpstr>Presentación de PowerPoint</vt:lpstr>
      <vt:lpstr>Presentación de PowerPoint</vt:lpstr>
      <vt:lpstr>Votación Bayesiana: Enumeración de las Hipótesis</vt:lpstr>
      <vt:lpstr>Votación Bayesiana: Enumeración de las Hipótesis</vt:lpstr>
      <vt:lpstr>Manipulación de los Ejemplos de Entrenamiento</vt:lpstr>
      <vt:lpstr>Manipulación de las Características de Entrada</vt:lpstr>
      <vt:lpstr>Manipulación de los Objetivos de Salida</vt:lpstr>
      <vt:lpstr>Inyección de Aleatoriedad</vt:lpstr>
      <vt:lpstr>Evaluar cómo cada método se desempeña en términos de precisión y eficacia en la tarea que estás abordando.</vt:lpstr>
      <vt:lpstr>Presentación de PowerPoint</vt:lpstr>
      <vt:lpstr>Thank 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Ensemble Methods in Machine Learning</dc:title>
  <cp:lastModifiedBy>LOOR DELGADO PEDRO JAVIER</cp:lastModifiedBy>
  <cp:revision>21</cp:revision>
  <dcterms:modified xsi:type="dcterms:W3CDTF">2023-10-14T03:35:43Z</dcterms:modified>
</cp:coreProperties>
</file>